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04" r:id="rId1"/>
  </p:sldMasterIdLst>
  <p:notesMasterIdLst>
    <p:notesMasterId r:id="rId25"/>
  </p:notesMasterIdLst>
  <p:sldIdLst>
    <p:sldId id="256" r:id="rId2"/>
    <p:sldId id="291" r:id="rId3"/>
    <p:sldId id="292" r:id="rId4"/>
    <p:sldId id="259" r:id="rId5"/>
    <p:sldId id="260" r:id="rId6"/>
    <p:sldId id="261" r:id="rId7"/>
    <p:sldId id="262" r:id="rId8"/>
    <p:sldId id="263" r:id="rId9"/>
    <p:sldId id="264" r:id="rId10"/>
    <p:sldId id="293" r:id="rId11"/>
    <p:sldId id="294" r:id="rId12"/>
    <p:sldId id="297" r:id="rId13"/>
    <p:sldId id="270" r:id="rId14"/>
    <p:sldId id="298" r:id="rId15"/>
    <p:sldId id="299" r:id="rId16"/>
    <p:sldId id="300" r:id="rId17"/>
    <p:sldId id="301" r:id="rId18"/>
    <p:sldId id="278" r:id="rId19"/>
    <p:sldId id="287" r:id="rId20"/>
    <p:sldId id="288" r:id="rId21"/>
    <p:sldId id="289" r:id="rId22"/>
    <p:sldId id="290" r:id="rId23"/>
    <p:sldId id="282" r:id="rId24"/>
  </p:sldIdLst>
  <p:sldSz cx="9144000" cy="5143500" type="screen16x9"/>
  <p:notesSz cx="6858000" cy="9144000"/>
  <p:embeddedFontLst>
    <p:embeddedFont>
      <p:font typeface="Ang DaunKeo" panose="020B060402020202020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Garamond" panose="02020404030301010803" pitchFamily="18" charset="0"/>
      <p:regular r:id="rId31"/>
      <p:bold r:id="rId32"/>
      <p:italic r:id="rId33"/>
    </p:embeddedFont>
    <p:embeddedFont>
      <p:font typeface="Khmer" panose="020B0604020202020204" charset="0"/>
      <p:regular r:id="rId34"/>
    </p:embeddedFont>
    <p:embeddedFont>
      <p:font typeface="Khmer OS Siemreap" panose="02000500000000020004" pitchFamily="2" charset="0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412118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94112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ce7eeb1a1d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ce7eeb1a1d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19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e7423c049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e7423c049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9371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e7423c049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e7423c049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596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e6ab2c20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e6ab2c20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3686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ceb8f7dd7d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ceb8f7dd7d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4197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eb8f7dd7d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ceb8f7dd7d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3105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ceb8f7dd7d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ceb8f7dd7d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0182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cec5cb126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cec5cb126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50563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eb8f7dd7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eb8f7dd7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2212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2700" y="0"/>
            <a:ext cx="9173370" cy="5142161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9299" y="1403349"/>
            <a:ext cx="5111752" cy="1136650"/>
          </a:xfrm>
        </p:spPr>
        <p:txBody>
          <a:bodyPr anchor="b">
            <a:noAutofit/>
          </a:bodyPr>
          <a:lstStyle>
            <a:lvl1pPr algn="ctr">
              <a:defRPr sz="405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299" y="2743198"/>
            <a:ext cx="5111752" cy="990602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7425" y="3778247"/>
            <a:ext cx="673100" cy="209550"/>
          </a:xfrm>
        </p:spPr>
        <p:txBody>
          <a:bodyPr/>
          <a:lstStyle/>
          <a:p>
            <a:fld id="{4BDF68E2-58F2-4D09-BE8B-E3BD06533059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9298" y="3778247"/>
            <a:ext cx="3910976" cy="2095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17676" y="3778247"/>
            <a:ext cx="413375" cy="20955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299" y="2641598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93413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3611561"/>
            <a:ext cx="7207250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1070" y="781050"/>
            <a:ext cx="7579479" cy="2501902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1" y="4036615"/>
            <a:ext cx="7207250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8289746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1" y="736599"/>
            <a:ext cx="7194549" cy="2216151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7901" y="3257550"/>
            <a:ext cx="7194549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5905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77800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43815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5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257550"/>
            <a:ext cx="7207250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4" name="TextBox 13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0200" y="21209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20098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2" y="2481436"/>
            <a:ext cx="7207251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3036"/>
            <a:ext cx="720725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7703285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68275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9484"/>
            <a:ext cx="7207251" cy="66522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397250"/>
            <a:ext cx="7207251" cy="10096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2" name="TextBox 11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200" y="1949446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130848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736599"/>
            <a:ext cx="7207250" cy="168275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2626"/>
            <a:ext cx="7207251" cy="63093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3352800"/>
            <a:ext cx="7207253" cy="10541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196643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151159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9518" y="736599"/>
            <a:ext cx="1418171" cy="3670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1549" y="736599"/>
            <a:ext cx="5574769" cy="36703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4" name="Straight Connector 13"/>
          <p:cNvCxnSpPr/>
          <p:nvPr/>
        </p:nvCxnSpPr>
        <p:spPr>
          <a:xfrm>
            <a:off x="6647918" y="742950"/>
            <a:ext cx="0" cy="36576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896156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38231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8358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5509286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302" y="1314454"/>
            <a:ext cx="6119016" cy="1366886"/>
          </a:xfrm>
        </p:spPr>
        <p:txBody>
          <a:bodyPr anchor="b">
            <a:normAutofit/>
          </a:bodyPr>
          <a:lstStyle>
            <a:lvl1pPr algn="ctr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300" y="2884539"/>
            <a:ext cx="6119018" cy="71591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509542" y="2782939"/>
            <a:ext cx="612253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682927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3836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008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9264986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spcBef>
                <a:spcPts val="504"/>
              </a:spcBef>
              <a:spcAft>
                <a:spcPts val="450"/>
              </a:spcAft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1550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5503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spcBef>
                <a:spcPts val="504"/>
              </a:spcBef>
              <a:spcAft>
                <a:spcPts val="450"/>
              </a:spcAft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5503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8312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87310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2109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359" y="1041401"/>
            <a:ext cx="2788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1" y="736599"/>
            <a:ext cx="4102100" cy="3670301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0359" y="2273299"/>
            <a:ext cx="2788841" cy="18288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047127" y="2184400"/>
            <a:ext cx="26358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963221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49" y="1412874"/>
            <a:ext cx="4681362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71124" y="781050"/>
            <a:ext cx="2297510" cy="35814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49" y="2441574"/>
            <a:ext cx="4681362" cy="1371600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4673499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1802" y="0"/>
            <a:ext cx="9172472" cy="5142161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1552" y="736600"/>
            <a:ext cx="7200897" cy="9779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1917699"/>
            <a:ext cx="7200897" cy="24892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126" y="4476750"/>
            <a:ext cx="1200150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8624D31-43A5-475A-80CF-332C9F6DCF35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1551" y="4476750"/>
            <a:ext cx="5479425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5426" y="4476750"/>
            <a:ext cx="407023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33072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  <p:sldLayoutId id="2147483819" r:id="rId15"/>
    <p:sldLayoutId id="2147483820" r:id="rId16"/>
    <p:sldLayoutId id="2147483821" r:id="rId17"/>
    <p:sldLayoutId id="2147483822" r:id="rId18"/>
    <p:sldLayoutId id="2147483823" r:id="rId19"/>
  </p:sldLayoutIdLst>
  <mc:AlternateContent xmlns:mc="http://schemas.openxmlformats.org/markup-compatibility/2006" xmlns:p14="http://schemas.microsoft.com/office/powerpoint/2010/main">
    <mc:Choice Requires="p14">
      <p:transition spd="slow" p14:dur="12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5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3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197" y="530175"/>
            <a:ext cx="997953" cy="1020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3"/>
          <p:cNvSpPr txBox="1"/>
          <p:nvPr/>
        </p:nvSpPr>
        <p:spPr>
          <a:xfrm>
            <a:off x="2205000" y="530175"/>
            <a:ext cx="4971300" cy="8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latin typeface="Khmer"/>
                <a:ea typeface="Khmer"/>
                <a:cs typeface="Khmer"/>
                <a:sym typeface="Khmer"/>
              </a:rPr>
              <a:t>សកលវិទ្យាល័យភូមិន្ទភ្នំពេញ</a:t>
            </a:r>
            <a:endParaRPr sz="2200" b="1">
              <a:latin typeface="Khmer"/>
              <a:ea typeface="Khmer"/>
              <a:cs typeface="Khmer"/>
              <a:sym typeface="Khm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Royal University of Phnom Penh</a:t>
            </a:r>
            <a:r>
              <a:rPr lang="en" sz="2400" b="1"/>
              <a:t> </a:t>
            </a:r>
            <a:endParaRPr sz="2400" b="1"/>
          </a:p>
        </p:txBody>
      </p:sp>
      <p:sp>
        <p:nvSpPr>
          <p:cNvPr id="130" name="Google Shape;130;p13"/>
          <p:cNvSpPr txBox="1"/>
          <p:nvPr/>
        </p:nvSpPr>
        <p:spPr>
          <a:xfrm>
            <a:off x="238571" y="2063954"/>
            <a:ext cx="8742300" cy="80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Simple Calculator</a:t>
            </a:r>
            <a:endParaRPr sz="40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3"/>
          <p:cNvSpPr txBox="1"/>
          <p:nvPr/>
        </p:nvSpPr>
        <p:spPr>
          <a:xfrm>
            <a:off x="489238" y="3024209"/>
            <a:ext cx="31224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Class</a:t>
            </a:r>
            <a:r>
              <a:rPr lang="en" sz="2000" dirty="0">
                <a:latin typeface="Calibri"/>
                <a:ea typeface="Calibri"/>
                <a:cs typeface="Calibri"/>
                <a:sym typeface="Calibri"/>
              </a:rPr>
              <a:t>: M3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Lecturer</a:t>
            </a:r>
            <a:r>
              <a:rPr lang="en" sz="2000" dirty="0">
                <a:latin typeface="Calibri"/>
                <a:ea typeface="Calibri"/>
                <a:cs typeface="Calibri"/>
                <a:sym typeface="Calibri"/>
              </a:rPr>
              <a:t>: Ouk Polyvann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3"/>
          <p:cNvSpPr txBox="1"/>
          <p:nvPr/>
        </p:nvSpPr>
        <p:spPr>
          <a:xfrm>
            <a:off x="6100751" y="3024209"/>
            <a:ext cx="2560364" cy="107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Group 3 Member</a:t>
            </a:r>
            <a:endParaRPr sz="1600" b="1" dirty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Chriv Sokuntepy     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Mi</a:t>
            </a: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 Seyla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Chhun Menghong  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Thy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Lyhour</a:t>
            </a:r>
            <a:br>
              <a:rPr lang="en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Corn Daveat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3731" y="735981"/>
            <a:ext cx="3336538" cy="564996"/>
          </a:xfrm>
        </p:spPr>
        <p:txBody>
          <a:bodyPr>
            <a:noAutofit/>
          </a:bodyPr>
          <a:lstStyle/>
          <a:p>
            <a:r>
              <a:rPr lang="km-KH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របៀបបង្កើត</a:t>
            </a:r>
            <a:r>
              <a:rPr lang="en-US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Project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7669" y="1402080"/>
            <a:ext cx="3882390" cy="3284219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ដំបូងយើង​ 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select New Project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ហើយឈ្មោះ 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project</a:t>
            </a: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ចូល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រួច 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select Next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ចំពោះ 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Create a schematic from the selected template </a:t>
            </a: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យើងប្រើ 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default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រួច 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select Next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ជ្រើសយក 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Do not create a PCB layout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រួច 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select Next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ជ្រើសយក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No Firmware Project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រួច 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select Next</a:t>
            </a:r>
            <a:endParaRPr lang="km-KH" sz="19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បន្ទាប់មក 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select </a:t>
            </a:r>
            <a:r>
              <a:rPr lang="km-KH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លើពាក្យ</a:t>
            </a:r>
            <a:r>
              <a:rPr lang="en-US" sz="1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Finish </a:t>
            </a:r>
          </a:p>
          <a:p>
            <a:pPr marL="146050" indent="0">
              <a:buNone/>
            </a:pPr>
            <a:endParaRPr lang="en-US" sz="1400" dirty="0">
              <a:latin typeface="Ang DaunKeo" panose="020B0503020102020204" pitchFamily="34" charset="0"/>
              <a:cs typeface="Ang DaunKeo" panose="020B0503020102020204" pitchFamily="34" charset="0"/>
            </a:endParaRPr>
          </a:p>
        </p:txBody>
      </p:sp>
      <p:pic>
        <p:nvPicPr>
          <p:cNvPr id="5" name="create-project">
            <a:hlinkClick r:id="" action="ppaction://media"/>
            <a:extLst>
              <a:ext uri="{FF2B5EF4-FFF2-40B4-BE49-F238E27FC236}">
                <a16:creationId xmlns:a16="http://schemas.microsoft.com/office/drawing/2014/main" id="{72117583-8840-4680-9FCA-416318022B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30041" y="1567816"/>
            <a:ext cx="4404360" cy="233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49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93" y="630974"/>
            <a:ext cx="5943414" cy="550127"/>
          </a:xfrm>
        </p:spPr>
        <p:txBody>
          <a:bodyPr>
            <a:noAutofit/>
          </a:bodyPr>
          <a:lstStyle/>
          <a:p>
            <a:r>
              <a:rPr lang="km-KH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របៀបទាញយកឧបករណ៍មកប្រើ</a:t>
            </a:r>
            <a:endParaRPr lang="en-US" b="1" dirty="0">
              <a:solidFill>
                <a:srgbClr val="FFC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2694" y="1181101"/>
            <a:ext cx="2886306" cy="3398519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យើងត្រូវ 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select P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Search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នៅក្នុង 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keyword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នូវពាក្យ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Arduino Uno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រួចជ្រើសយក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Device </a:t>
            </a:r>
            <a:r>
              <a:rPr lang="en-US" sz="23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Simulino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Uno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រួចចុច 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Ok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​ ហើយ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click​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លើ 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mouse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ឆ្វេងដើម្បីដាក់ឧបករណ៍ចូល </a:t>
            </a:r>
            <a:endParaRPr lang="en-US" sz="23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Search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នៅក្នុង 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keyword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នូវពាក្យ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Keypad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រួចជ្រើសយក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Device Keypad-</a:t>
            </a:r>
            <a:r>
              <a:rPr lang="en-US" sz="23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SmallCalc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រួចចុច 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Ok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​ ហើយ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click​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លើ 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mouse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ឆ្វេងដើម្បីដាក់ឧបករណ៍ចូល </a:t>
            </a:r>
            <a:endParaRPr lang="en-US" sz="23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Search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នៅក្នុង 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keyword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នូវពាក្យ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LCD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រួចជ្រើសយក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Device AGM1232G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រួចចុច 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Ok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​ ហើយ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click​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លើ </a:t>
            </a:r>
            <a:r>
              <a:rPr lang="en-US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mouse </a:t>
            </a:r>
            <a:r>
              <a:rPr lang="km-KH" sz="23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ឆ្វេងដើម្បីដាក់ឧបករណ៍ចូល </a:t>
            </a:r>
            <a:endParaRPr lang="en-US" sz="23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endParaRPr lang="km-KH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endParaRPr lang="km-KH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endParaRPr lang="en-US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4765289" y="572429"/>
            <a:ext cx="3776546" cy="394009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457200" lvl="0" indent="-31115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●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29845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○"/>
              <a:defRPr sz="15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29845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■"/>
              <a:defRPr sz="13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29845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●"/>
              <a:defRPr sz="12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29845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○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29845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■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29845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●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29845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○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298450" algn="l" defTabSz="3429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■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146050" indent="0">
              <a:buFont typeface="Arial"/>
              <a:buNone/>
            </a:pPr>
            <a:r>
              <a:rPr lang="km-KH" dirty="0">
                <a:latin typeface="Ang DaunKeo" panose="020B0503020102020204" pitchFamily="34" charset="0"/>
                <a:cs typeface="Ang DaunKeo" panose="020B0503020102020204" pitchFamily="34" charset="0"/>
              </a:rPr>
              <a:t> </a:t>
            </a:r>
            <a:endParaRPr lang="en-US" dirty="0">
              <a:latin typeface="Ang DaunKeo" panose="020B0503020102020204" pitchFamily="34" charset="0"/>
              <a:cs typeface="Ang DaunKeo" panose="020B0503020102020204" pitchFamily="34" charset="0"/>
            </a:endParaRPr>
          </a:p>
          <a:p>
            <a:pPr marL="146050" indent="0">
              <a:buNone/>
            </a:pPr>
            <a:endParaRPr lang="en-US" dirty="0">
              <a:latin typeface="Ang DaunKeo" panose="020B0503020102020204" pitchFamily="34" charset="0"/>
              <a:cs typeface="Ang DaunKeo" panose="020B0503020102020204" pitchFamily="34" charset="0"/>
            </a:endParaRPr>
          </a:p>
          <a:p>
            <a:pPr marL="146050" indent="0">
              <a:buFont typeface="Arial"/>
              <a:buNone/>
            </a:pPr>
            <a:endParaRPr lang="km-KH" dirty="0">
              <a:latin typeface="Ang DaunKeo" panose="020B0503020102020204" pitchFamily="34" charset="0"/>
              <a:cs typeface="Ang DaunKeo" panose="020B0503020102020204" pitchFamily="34" charset="0"/>
            </a:endParaRPr>
          </a:p>
          <a:p>
            <a:endParaRPr lang="km-KH" dirty="0">
              <a:latin typeface="Ang DaunKeo" panose="020B0503020102020204" pitchFamily="34" charset="0"/>
              <a:cs typeface="Ang DaunKeo" panose="020B0503020102020204" pitchFamily="34" charset="0"/>
            </a:endParaRPr>
          </a:p>
          <a:p>
            <a:endParaRPr lang="en-US" dirty="0">
              <a:latin typeface="Ang DaunKeo" panose="020B0503020102020204" pitchFamily="34" charset="0"/>
              <a:cs typeface="Ang DaunKeo" panose="020B0503020102020204" pitchFamily="34" charset="0"/>
            </a:endParaRPr>
          </a:p>
        </p:txBody>
      </p:sp>
      <p:pic>
        <p:nvPicPr>
          <p:cNvPr id="5" name="Input-Objects">
            <a:hlinkClick r:id="" action="ppaction://media"/>
            <a:extLst>
              <a:ext uri="{FF2B5EF4-FFF2-40B4-BE49-F238E27FC236}">
                <a16:creationId xmlns:a16="http://schemas.microsoft.com/office/drawing/2014/main" id="{81457D8E-BCFE-423F-9484-223C732BDB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3781" y="1323278"/>
            <a:ext cx="4915317" cy="2601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3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7968" y="609450"/>
            <a:ext cx="3228064" cy="652007"/>
          </a:xfrm>
        </p:spPr>
        <p:txBody>
          <a:bodyPr/>
          <a:lstStyle/>
          <a:p>
            <a:r>
              <a:rPr lang="km-KH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របៀបភ្ជាប់ឧបករណ៍</a:t>
            </a:r>
            <a:endParaRPr lang="en-US" b="1" dirty="0">
              <a:solidFill>
                <a:srgbClr val="FFC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8901" y="1311334"/>
            <a:ext cx="3228065" cy="4076700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km-KH" sz="1400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400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Arduino Uno </a:t>
            </a:r>
            <a:r>
              <a:rPr lang="km-KH" sz="1400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ទៅ </a:t>
            </a:r>
            <a:r>
              <a:rPr lang="en-US" sz="1400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LCD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Arduino Pin 5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D4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នៃ​​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LCD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Arduino Pin 4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D5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នៃ​​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LCD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Arduino Pin 3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D6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នៃ​​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LCD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Arduino Pin 2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D7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នៃ​​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LCD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Arduino Pin 12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RS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នៃ​​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LCD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Arduino Pin 11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E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នៃ​​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LCD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2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km-KH" sz="1400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ភ្ជាប់ពី​</a:t>
            </a:r>
            <a:r>
              <a:rPr lang="en-US" sz="1400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Arduino Uno </a:t>
            </a:r>
            <a:r>
              <a:rPr lang="km-KH" sz="1400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ទៅ</a:t>
            </a:r>
            <a:r>
              <a:rPr lang="en-US" sz="1400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Keypad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Arduino Pin 10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Keypad colPin1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Arduino Pin 9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Keypad colPin2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Arduino Pin 8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Keypad colPin3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Arduino Pin 7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Keypad colPin4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Arduino Pin A0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Keypad rowPin4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Arduino Pin A1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Keypad rowPin3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Arduino Pin A2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Keypad rowPin2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ភ្ជាប់ពី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Arduino Pin A3,A4,&amp;A5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ទៅ </a:t>
            </a:r>
            <a:r>
              <a:rPr lang="en-US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Keypad rowPin1</a:t>
            </a:r>
            <a:endParaRPr lang="en-US" sz="14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endParaRPr lang="en-US" sz="14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4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4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2372A-AF67-4B02-8B66-0D026A162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966" y="1452771"/>
            <a:ext cx="4652673" cy="288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597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>
          <a:xfrm>
            <a:off x="1075581" y="1841087"/>
            <a:ext cx="6849000" cy="17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algn="ctr">
              <a:lnSpc>
                <a:spcPct val="95000"/>
              </a:lnSpc>
            </a:pPr>
            <a:r>
              <a:rPr lang="km-KH" sz="4200" b="1" dirty="0">
                <a:solidFill>
                  <a:srgbClr val="BF9000"/>
                </a:solidFill>
                <a:latin typeface="Khmer OS Siemreap" panose="02000500000000020004" pitchFamily="2" charset="0"/>
                <a:ea typeface="Calibri"/>
                <a:cs typeface="Khmer OS Siemreap" panose="02000500000000020004" pitchFamily="2" charset="0"/>
                <a:sym typeface="Calibri"/>
              </a:rPr>
              <a:t>កូដនិងដំណើរការ</a:t>
            </a:r>
            <a:br>
              <a:rPr lang="km-KH" sz="4200" b="1" dirty="0">
                <a:solidFill>
                  <a:srgbClr val="BF9000"/>
                </a:solidFill>
                <a:latin typeface="Khmer OS Siemreap" panose="02000500000000020004" pitchFamily="2" charset="0"/>
                <a:ea typeface="Calibri"/>
                <a:cs typeface="Khmer OS Siemreap" panose="02000500000000020004" pitchFamily="2" charset="0"/>
                <a:sym typeface="Calibri"/>
              </a:rPr>
            </a:br>
            <a:endParaRPr sz="4200" b="1" dirty="0">
              <a:solidFill>
                <a:srgbClr val="BF9000"/>
              </a:solidFill>
              <a:latin typeface="Khmer OS Siemreap" panose="02000500000000020004" pitchFamily="2" charset="0"/>
              <a:ea typeface="Calibri"/>
              <a:cs typeface="Khmer OS Siemreap" panose="02000500000000020004" pitchFamily="2" charset="0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87B7F46-1AE7-486B-861E-509B4CAA2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418" y="472440"/>
            <a:ext cx="6472719" cy="4404360"/>
          </a:xfrm>
        </p:spPr>
        <p:txBody>
          <a:bodyPr>
            <a:normAutofit fontScale="47500" lnSpcReduction="20000"/>
          </a:bodyPr>
          <a:lstStyle/>
          <a:p>
            <a:pPr marL="146050" indent="0">
              <a:buNone/>
            </a:pP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#include &lt;</a:t>
            </a:r>
            <a:r>
              <a:rPr lang="en-US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LiquidCrystal.h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&gt; </a:t>
            </a:r>
          </a:p>
          <a:p>
            <a:pPr marL="146050" indent="0">
              <a:buNone/>
            </a:pP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#include &lt;</a:t>
            </a:r>
            <a:r>
              <a:rPr lang="en-US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Keypad.h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&gt;</a:t>
            </a:r>
          </a:p>
          <a:p>
            <a:pPr marL="146050" indent="0">
              <a:buNone/>
            </a:pPr>
            <a:endParaRPr lang="en-US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const byte ROWS = 4;</a:t>
            </a:r>
            <a:r>
              <a:rPr lang="en-US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ប្រកាសតំលៃថេរ</a:t>
            </a:r>
            <a:br>
              <a:rPr lang="en-US" dirty="0">
                <a:solidFill>
                  <a:srgbClr val="262626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</a:br>
            <a:endParaRPr lang="en-US" dirty="0">
              <a:solidFill>
                <a:srgbClr val="262626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const byte COLS = 4; 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ប្រកាសតំលៃថេរ</a:t>
            </a:r>
            <a:endParaRPr lang="en-US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 Define the Keymap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char keys[ROWS][COLS] = { 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ប្រកាសអថេរជាអារេដែលមានធាតុRow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, Column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{'7','8','9','D'},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{'4','5','6','C'},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{'1','2','3','B'},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{'*','0','#','A'}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};</a:t>
            </a:r>
          </a:p>
          <a:p>
            <a:pPr marL="146050" indent="0">
              <a:buNone/>
            </a:pPr>
            <a:endParaRPr lang="en-US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byte </a:t>
            </a:r>
            <a:r>
              <a:rPr lang="en-US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rowPins</a:t>
            </a: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[ROWS] = {A0, A1, A2, A3};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//</a:t>
            </a:r>
            <a:r>
              <a:rPr lang="en-US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ប្រកាសអថេរអារេនៃតំលៃជួរដែករបស់Keypad</a:t>
            </a:r>
            <a:b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</a:br>
            <a:endParaRPr lang="en-US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byte </a:t>
            </a:r>
            <a:r>
              <a:rPr lang="en-US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colPins</a:t>
            </a: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[COLS] = {10, 9, 8, 7}; 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ប្រកាសអថេរអារេនៃតំលៃជួរឈររបស់Keypad</a:t>
            </a:r>
            <a:endParaRPr lang="en-US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pPr marL="146050" indent="0">
              <a:buNone/>
            </a:pP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km-KH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ប្រកាស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object </a:t>
            </a:r>
            <a:r>
              <a:rPr lang="en-US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kpd</a:t>
            </a:r>
            <a:r>
              <a:rPr lang="km-KH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ដែលចាប់ផ្តើមតំលៃជាមួយនឹង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Parameter </a:t>
            </a:r>
            <a:r>
              <a:rPr lang="km-KH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៥</a:t>
            </a:r>
          </a:p>
          <a:p>
            <a:pPr marL="146050" indent="0">
              <a:buNone/>
            </a:pPr>
            <a:endParaRPr lang="en-US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Keypad </a:t>
            </a:r>
            <a:r>
              <a:rPr lang="en-US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kpd</a:t>
            </a: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= Keypad( </a:t>
            </a:r>
            <a:r>
              <a:rPr lang="en-US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makeKeymap</a:t>
            </a: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(keys), </a:t>
            </a:r>
            <a:r>
              <a:rPr lang="en-US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rowPins</a:t>
            </a: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, </a:t>
            </a:r>
            <a:r>
              <a:rPr lang="en-US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colPins</a:t>
            </a: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, ROWS, COLS );</a:t>
            </a:r>
            <a:b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</a:b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pPr marL="146050" indent="0">
              <a:buNone/>
            </a:pP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km-KH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ប្រកាស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object lcd</a:t>
            </a:r>
            <a:r>
              <a:rPr lang="km-KH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ដែលចាប់ផ្តើមតំលៃជាមួយនឹងជើង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Pin Arduino</a:t>
            </a:r>
          </a:p>
          <a:p>
            <a:pPr marL="146050" indent="0">
              <a:buNone/>
            </a:pPr>
            <a:endParaRPr lang="en-US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LiquidCrystal</a:t>
            </a: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lcd(12, 11, 5, 4, 3, 2);</a:t>
            </a:r>
          </a:p>
          <a:p>
            <a:pPr marL="146050" indent="0">
              <a:buNone/>
            </a:pP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pPr marL="146050" indent="0">
              <a:buNone/>
            </a:pP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ប្រកាសអថេរសំរាប់ប្រើប្រាស់ជាមួយKeypad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និង</a:t>
            </a:r>
            <a:r>
              <a:rPr lang="en-US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LCD 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long Num1,Num2,Number;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char </a:t>
            </a:r>
            <a:r>
              <a:rPr lang="en-US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key,action</a:t>
            </a: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;</a:t>
            </a:r>
          </a:p>
          <a:p>
            <a:pPr marL="146050" indent="0">
              <a:buNone/>
            </a:pP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r>
              <a:rPr lang="en-US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boolean</a:t>
            </a:r>
            <a:r>
              <a:rPr lang="en-US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result = false;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5053A5-CA8D-4303-A48E-8D36E16F89F9}"/>
              </a:ext>
            </a:extLst>
          </p:cNvPr>
          <p:cNvSpPr/>
          <p:nvPr/>
        </p:nvSpPr>
        <p:spPr>
          <a:xfrm>
            <a:off x="4927570" y="533400"/>
            <a:ext cx="4572000" cy="3277820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void setup() { 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 </a:t>
            </a:r>
            <a:r>
              <a:rPr lang="en-US" sz="9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lcd.begin</a:t>
            </a:r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(16, 2);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//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ផ្តើមតំលៃអោយ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LCD 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ជាមួយ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Row16, Colomn2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 </a:t>
            </a:r>
            <a:r>
              <a:rPr lang="en-US" sz="9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lcd.print</a:t>
            </a:r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(" Group 3"); /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បង្ហាញអក្សរ</a:t>
            </a:r>
            <a:endParaRPr lang="en-US" sz="9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 </a:t>
            </a:r>
            <a:r>
              <a:rPr lang="en-US" sz="9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lcd.setCursor</a:t>
            </a:r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(0, 1); 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កំណត់ទីតាំងអក្សរដែលត្រូវបង្ហាញនៅលើLCD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 </a:t>
            </a:r>
            <a:r>
              <a:rPr lang="en-US" sz="9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lcd.print</a:t>
            </a:r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(" Calculator "); 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បង្ហាញអក្សរ</a:t>
            </a:r>
            <a:endParaRPr lang="en-US" sz="9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 delay(2000); 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//ពន្យាពេលរយះពេល២វិនាទី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</a:t>
            </a:r>
            <a:r>
              <a:rPr lang="en-US" sz="9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lcd.clear</a:t>
            </a:r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(); 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លុបអក្សរចេញពីLCD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}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void loop() {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 key = </a:t>
            </a:r>
            <a:r>
              <a:rPr lang="en-US" sz="9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kpd.getKey</a:t>
            </a:r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(); 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ផ្តើមតំលៃអោយអថេរជាមួយមុខងារ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getKey</a:t>
            </a:r>
            <a:endParaRPr lang="en-US" sz="9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 if (key!=NO_KEY)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//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ពិនិត្យលក្ខខណ្ឌទៅKeypadពិតបើមានសកម្មភាពចុច</a:t>
            </a:r>
            <a:endParaRPr lang="en-US" sz="9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 </a:t>
            </a:r>
            <a:r>
              <a:rPr lang="en-US" sz="9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DetectButtons</a:t>
            </a:r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(); 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 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ហៅមកFunctionប្រើ</a:t>
            </a:r>
            <a:endParaRPr lang="en-US" sz="9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 if (result==true) 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ពិនិត្យលក្ខខណ្ឌresultបើពិត</a:t>
            </a:r>
            <a:endParaRPr lang="en-US" sz="9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 </a:t>
            </a:r>
            <a:r>
              <a:rPr lang="en-US" sz="9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CalculateResult</a:t>
            </a:r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(); 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ហៅមកFunctionប្រើ</a:t>
            </a:r>
            <a:endParaRPr lang="en-US" sz="9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</a:t>
            </a:r>
            <a:r>
              <a:rPr lang="en-US" sz="9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DisplayResult</a:t>
            </a:r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(); </a:t>
            </a:r>
            <a:r>
              <a:rPr lang="en-US" sz="9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9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បង្ហាញលទ្ធផលទៅលើScreen</a:t>
            </a:r>
            <a:endParaRPr lang="en-US" sz="9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}</a:t>
            </a:r>
          </a:p>
          <a:p>
            <a:r>
              <a:rPr lang="en-US" sz="9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3967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7561EEF1-CAE2-41BA-87F4-D29AD02EB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0102" y="511246"/>
            <a:ext cx="4519410" cy="3872725"/>
          </a:xfrm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void 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DetectButtons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() { 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lcd.clear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(); 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លុបអក្សរចេញពីLCD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 </a:t>
            </a:r>
          </a:p>
          <a:p>
            <a:pPr marL="146050" indent="0">
              <a:buNone/>
            </a:pPr>
            <a:endParaRPr lang="en-US" sz="10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if (key=='*') { 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ពិនិត្យលក្ខខណ្ឌទៅការរចុចប្រមាណវិធី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 * 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លុបអក្សរ</a:t>
            </a:r>
            <a:b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</a:b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        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ចាប់ផ្តើមតម្លៃអថែរឡើងវិញ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ea typeface="+mn-lt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    Number=Num1=Num2=0; result=false;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}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if (key == '1'){  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ពិនិត្យលក្ខខណ្ឌទៅការរចុចលេខ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 ១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 if (Number==0)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//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ពិនិត្យលក្ខខណ្ឌតំលៃលេខទី១មិនទាន់បានប</a:t>
            </a:r>
            <a:r>
              <a:rPr lang="km-KH" sz="1000" dirty="0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ញ្ចូលលេខ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ea typeface="+mn-lt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       Number=1;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//កំណត់តំលៃ១ទៅអោយអថែរNumber else 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ផ្ទុយពីនេះ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  <a:t> </a:t>
            </a:r>
            <a:br>
              <a:rPr lang="en-US" sz="1000" dirty="0">
                <a:latin typeface="Khmer OS Siemreap" panose="02000500000000020004" pitchFamily="2" charset="0"/>
                <a:ea typeface="+mn-lt"/>
                <a:cs typeface="Khmer OS Siemreap" panose="02000500000000020004" pitchFamily="2" charset="0"/>
              </a:rPr>
            </a:b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 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យកតំលៃដែលបានបញ្ជុលមុនគុណនឹងបូក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ដើម្បីបង្ហាញលេខបន្ទាប់ពីលេខមុន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ea typeface="+mn-lt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    Number = (Number*10) + 1; //If Pressed twice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}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if (key == '4') {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 if (Number==0)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    Number=4;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else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 Number = (Number*10) + 4;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}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DA784F-7CBF-4B70-8779-E3A97700A29F}"/>
              </a:ext>
            </a:extLst>
          </p:cNvPr>
          <p:cNvSpPr/>
          <p:nvPr/>
        </p:nvSpPr>
        <p:spPr>
          <a:xfrm>
            <a:off x="4926459" y="511246"/>
            <a:ext cx="4572000" cy="3477875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if (key == '7') {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if (Number==0)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 Number=7;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else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 Number = (Number*10) + 7;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}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if (key == '0'){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if (Number==0)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Number=0;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else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Number = (Number*10) + 0;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}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if (key == '2'){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 if (Number==0)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 Number=2;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else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Number = (Number*10) + 2;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}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1453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E9159B7-1BB2-4EA9-9C06-A2A86C914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4215" y="562617"/>
            <a:ext cx="4061075" cy="3856626"/>
          </a:xfrm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if (key == '5') {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if (Number==0)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 Number=5;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else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 Number = (Number*10) + 5;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}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if (key == '8'){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 if (Number==0)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 Number=8;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else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 Number = (Number*10) + 8;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}  </a:t>
            </a:r>
          </a:p>
          <a:p>
            <a:pPr marL="146050" indent="0">
              <a:buNone/>
            </a:pPr>
            <a:endParaRPr lang="en-US" sz="1100" dirty="0">
              <a:solidFill>
                <a:schemeClr val="accent6">
                  <a:lumMod val="75000"/>
                </a:schemeClr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1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1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សញ្ហាស្មើរ</a:t>
            </a:r>
            <a:r>
              <a:rPr lang="en-US" sz="11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= ឬ </a:t>
            </a:r>
            <a:r>
              <a:rPr lang="en-US" sz="11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បូតុងបង្ហាញតម្លៃ</a:t>
            </a:r>
            <a:endParaRPr lang="en-US" sz="11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if (key == '#’){ </a:t>
            </a:r>
            <a:r>
              <a:rPr lang="en-US" sz="11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1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ពិនិត្យលក្ខខណ្ឌទៅការរចុចលេខ</a:t>
            </a:r>
            <a:r>
              <a:rPr lang="en-US" sz="11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#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Num2=Number; </a:t>
            </a:r>
            <a:r>
              <a:rPr lang="en-US" sz="11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//កំណត់តំលៃNumberទៅអោយអថែរNum២ 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result = true; </a:t>
            </a:r>
            <a:r>
              <a:rPr lang="en-US" sz="11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//កំណត់តំលៃ១ទៅអោយអថែរ result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}</a:t>
            </a:r>
          </a:p>
          <a:p>
            <a:pPr marL="146050" indent="0">
              <a:buNone/>
            </a:pPr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1B1990-2663-44D8-B1E9-CFE16A762008}"/>
              </a:ext>
            </a:extLst>
          </p:cNvPr>
          <p:cNvSpPr/>
          <p:nvPr/>
        </p:nvSpPr>
        <p:spPr>
          <a:xfrm>
            <a:off x="4695290" y="562617"/>
            <a:ext cx="4572000" cy="3647152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if (key == '3'){</a:t>
            </a:r>
            <a:endParaRPr lang="en-US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 if (Number==0)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  Number=3;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else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  Number = (Number*10) + 3;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}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if (key == '6'){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if (Number==0)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 Number=6;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else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 Number = (Number*10) + 6;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}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if (key == '9'){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if (Number==0)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 Number=9;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  else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  Number = (Number*10) + 9;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} </a:t>
            </a:r>
          </a:p>
          <a:p>
            <a:r>
              <a:rPr lang="en-US" sz="11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08647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4F43A5E-9B91-4866-9A19-F7995B05E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0376" y="500971"/>
            <a:ext cx="3819123" cy="4049809"/>
          </a:xfrm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 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ពិនិត្យលក្ខខណ្ឌទៅការរចុចទៅលើប្រមាណវិធីណាមួយ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if (key == 'A' || key == 'B' || key == 'C' || key == 'D'){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Num1 = Number;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 កំណត់តម្លៃអោយលេខទី១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Number = 0; 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កំណត់តម្លៃអោយNumber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ea typeface="+mn-lt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if (key == 'A’)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ពិនិត្យលក្ខខណ្ឌទៅការរចុចទៅលើប្រមាណវិធីបូក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 action = '+’;  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កំណត់តម្លៃអោយា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action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else if (key == 'B’)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 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ពិនិត្យលក្ខខណ្ឌទៅការរចុចទៅលើប្រមាណវិធីដក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 action = '-’;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កំណត់តម្លៃអោយា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action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else if (key == 'C’)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ពិនិត្យលក្ខខណ្ឌទៅការរចុចទៅលើប្រមាណ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វិធីគុណ</a:t>
            </a:r>
            <a:endParaRPr lang="en-US" sz="10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 action = '*’;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កំណត់តម្លៃអោយា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action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 if (key == 'D’)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ពិនិត្យលក្ខខណ្ឌទៅការរចុចទៅលើប្រមាណវិធីចែក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   action = '/’;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កំណត់តម្លៃអោយា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action</a:t>
            </a:r>
            <a:b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</a:b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  delay(100);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//ពន្យារយះពេល១០០Milliseconds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}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}</a:t>
            </a:r>
          </a:p>
          <a:p>
            <a:pPr marL="146050" indent="0">
              <a:buNone/>
            </a:pPr>
            <a:endParaRPr lang="en-US" sz="10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void 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CalculateResult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() { Function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គណនាចំនួនលេខ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 if (action=='+’)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ពិនិត្យលក្ខខណ្ឌទៅការរចុចទៅលើប្រមាណវិធីបូក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ea typeface="+mn-lt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Number = Num1+Num2;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បូកពីរលេខនឹងអោយតម្លៃទៅ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Number</a:t>
            </a: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 if (action=='-’)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ពិនិត្យលក្ខខណ្ឌទៅការរចុចទៅលើប្រមាណវិធីដក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ea typeface="+mn-lt"/>
              <a:cs typeface="Khmer OS Siemreap" panose="02000500000000020004" pitchFamily="2" charset="0"/>
            </a:endParaRPr>
          </a:p>
          <a:p>
            <a:pPr marL="146050" indent="0">
              <a:buNone/>
            </a:pP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Number = Num1-Num2;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ដកពីរលេខនឹងអោយតម្លៃទៅ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Number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33C838-9B4A-4080-BD78-D94D00C80A62}"/>
              </a:ext>
            </a:extLst>
          </p:cNvPr>
          <p:cNvSpPr/>
          <p:nvPr/>
        </p:nvSpPr>
        <p:spPr>
          <a:xfrm>
            <a:off x="4438435" y="576944"/>
            <a:ext cx="4572000" cy="3631763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if (action=='*’)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ពិនិត្យលក្ខខណ្ឌទៅការរចុចទៅលើប្រមាណវិធីគុណ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Number = Num1*Num2;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គុណពីរលេខនឹងអោយតម្លៃទៅ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Number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 if (action==‘/’)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ពិនិត្យលក្ខខណ្ឌទៅការរចុចទៅលើប្រមាណវិធីចែក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Number = Num1/Num2;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ចែកពីរលេខនឹងអោយតម្លៃទៅ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Number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}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void 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DisplayResult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(){ 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//Function 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លទ្ធផល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endParaRPr lang="en-US" sz="10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 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lcd.setCursor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(0, 0);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កំណត់ទីតាំងអក្សរដែលត្រូវបង្ហាញនៅលើLCD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</a:t>
            </a:r>
          </a:p>
          <a:p>
            <a:endParaRPr lang="en-US" sz="10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// បង្ហាញអក្សរនៃលេខទី១ 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ប្រមាណវិធី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នឹង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លេខទី២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 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lcd.print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(Num1); 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lcd.print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(action); 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lcd.print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(Num2);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 if (result==true)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ពិនិត្យលក្ខខណ្ឌលទ្ធផលបើពិត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b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</a:b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   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បង្ហាញសញ្ញាស្មើរ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និង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លទ្ធផល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   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lcd.print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(" ="); 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lcd.print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(Number);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   // set the cursor to column 0, line </a:t>
            </a:r>
            <a:r>
              <a:rPr lang="en-US" sz="100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1 &amp;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display the result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 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lcd.setCursor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(0, 1); 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កំណត់ទីតាំងអក្សរដែលត្រូវបង្ហាញនៅលើLCD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 </a:t>
            </a: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  </a:t>
            </a:r>
            <a:r>
              <a:rPr lang="en-US" sz="1000" dirty="0" err="1">
                <a:latin typeface="Khmer OS Siemreap" panose="02000500000000020004" pitchFamily="2" charset="0"/>
                <a:cs typeface="Khmer OS Siemreap" panose="02000500000000020004" pitchFamily="2" charset="0"/>
              </a:rPr>
              <a:t>lcd.print</a:t>
            </a:r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(Number); </a:t>
            </a:r>
            <a:r>
              <a:rPr lang="en-US" sz="1000" dirty="0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//</a:t>
            </a:r>
            <a:r>
              <a:rPr lang="en-US" sz="1000" dirty="0" err="1">
                <a:solidFill>
                  <a:srgbClr val="FF0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បង្ហាញលទ្ទផល</a:t>
            </a:r>
            <a:endParaRPr lang="en-US" sz="1000" dirty="0">
              <a:solidFill>
                <a:srgbClr val="FF0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r>
              <a:rPr lang="en-US" sz="1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1391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5"/>
          <p:cNvSpPr txBox="1">
            <a:spLocks noGrp="1"/>
          </p:cNvSpPr>
          <p:nvPr>
            <p:ph type="title"/>
          </p:nvPr>
        </p:nvSpPr>
        <p:spPr>
          <a:xfrm>
            <a:off x="819150" y="2108451"/>
            <a:ext cx="7505700" cy="15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km-KH" sz="5100" b="1" dirty="0">
                <a:solidFill>
                  <a:srgbClr val="BF9000"/>
                </a:solidFill>
              </a:rPr>
              <a:t>លទ្ធផល</a:t>
            </a:r>
            <a:br>
              <a:rPr lang="km-KH" sz="5100" b="1" dirty="0">
                <a:solidFill>
                  <a:srgbClr val="BF9000"/>
                </a:solidFill>
              </a:rPr>
            </a:br>
            <a:endParaRPr sz="5100" b="1" dirty="0">
              <a:solidFill>
                <a:srgbClr val="BF9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035" y="1426476"/>
            <a:ext cx="6158794" cy="327185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39101" y="965771"/>
            <a:ext cx="2363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m-KH" b="1" dirty="0"/>
              <a:t>បូកពីរចំនួន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57828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864450" y="655679"/>
            <a:ext cx="7415100" cy="605100"/>
          </a:xfrm>
        </p:spPr>
        <p:txBody>
          <a:bodyPr>
            <a:normAutofit lnSpcReduction="10000"/>
          </a:bodyPr>
          <a:lstStyle/>
          <a:p>
            <a:r>
              <a:rPr lang="km-KH" dirty="0">
                <a:latin typeface="Ang DaunKeo" panose="020B0503020102020204" pitchFamily="34" charset="0"/>
                <a:cs typeface="Ang DaunKeo" panose="020B0503020102020204" pitchFamily="34" charset="0"/>
              </a:rPr>
              <a:t>				</a:t>
            </a:r>
            <a:r>
              <a:rPr lang="km-KH" sz="3000" b="1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			</a:t>
            </a:r>
            <a:r>
              <a:rPr lang="km-KH" sz="3000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		មាតិកា</a:t>
            </a:r>
            <a:endParaRPr lang="en-US" sz="3000" b="1" dirty="0">
              <a:solidFill>
                <a:srgbClr val="FFC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759206" y="1125869"/>
            <a:ext cx="7415100" cy="6051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rmAutofit/>
          </a:bodyPr>
          <a:lstStyle>
            <a:lvl1pPr marL="457200" lvl="0" indent="-228600" algn="l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5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001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3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1572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5001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4"/>
              </a:solidFill>
              <a:latin typeface="Ang DaunKeo" panose="020B0503020102020204" pitchFamily="34" charset="0"/>
              <a:cs typeface="Ang DaunKeo" panose="020B0503020102020204" pitchFamily="34" charset="0"/>
            </a:endParaRPr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631338" y="1898609"/>
            <a:ext cx="7415100" cy="282166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rmAutofit fontScale="25000" lnSpcReduction="20000"/>
          </a:bodyPr>
          <a:lstStyle>
            <a:lvl1pPr marL="457200" lvl="0" indent="-228600" algn="l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5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001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3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1572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5001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20000"/>
              </a:lnSpc>
            </a:pPr>
            <a:r>
              <a:rPr lang="km-KH" dirty="0">
                <a:latin typeface="Ang DaunKeo" panose="020B0503020102020204" pitchFamily="34" charset="0"/>
                <a:cs typeface="Ang DaunKeo" panose="020B0503020102020204" pitchFamily="34" charset="0"/>
              </a:rPr>
              <a:t>	</a:t>
            </a:r>
            <a:endParaRPr lang="km-KH" sz="50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514350" indent="-285750">
              <a:lnSpc>
                <a:spcPct val="220000"/>
              </a:lnSpc>
              <a:buFont typeface="Wingdings" panose="05000000000000000000" pitchFamily="2" charset="2"/>
              <a:buChar char="v"/>
            </a:pPr>
            <a:r>
              <a:rPr lang="km-KH" sz="5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សេចក្ដីផ្ដើម</a:t>
            </a:r>
            <a:endParaRPr lang="en-US" sz="50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514350" indent="-285750">
              <a:lnSpc>
                <a:spcPct val="220000"/>
              </a:lnSpc>
              <a:buFont typeface="Wingdings" panose="05000000000000000000" pitchFamily="2" charset="2"/>
              <a:buChar char="v"/>
            </a:pPr>
            <a:r>
              <a:rPr lang="km-KH" sz="5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សមាសភាព</a:t>
            </a:r>
          </a:p>
          <a:p>
            <a:pPr marL="514350" indent="-285750">
              <a:lnSpc>
                <a:spcPct val="220000"/>
              </a:lnSpc>
              <a:buFont typeface="Wingdings" panose="05000000000000000000" pitchFamily="2" charset="2"/>
              <a:buChar char="v"/>
            </a:pPr>
            <a:r>
              <a:rPr lang="km-KH" sz="5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និយមន័យ និង មុខងាររបស់សមាសភាព</a:t>
            </a:r>
          </a:p>
          <a:p>
            <a:pPr marL="514350" indent="-285750">
              <a:lnSpc>
                <a:spcPct val="220000"/>
              </a:lnSpc>
              <a:buFont typeface="Wingdings" panose="05000000000000000000" pitchFamily="2" charset="2"/>
              <a:buChar char="v"/>
            </a:pPr>
            <a:r>
              <a:rPr lang="km-KH" sz="5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របៀបបង្កើត </a:t>
            </a:r>
            <a:r>
              <a:rPr lang="en-US" sz="5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project</a:t>
            </a:r>
          </a:p>
          <a:p>
            <a:pPr marL="514350" indent="-285750">
              <a:lnSpc>
                <a:spcPct val="220000"/>
              </a:lnSpc>
              <a:buFont typeface="Wingdings" panose="05000000000000000000" pitchFamily="2" charset="2"/>
              <a:buChar char="v"/>
            </a:pPr>
            <a:r>
              <a:rPr lang="km-KH" sz="5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របៀបទាញយកឧបករណ៍មកប្រើ</a:t>
            </a:r>
          </a:p>
          <a:p>
            <a:pPr marL="514350" indent="-285750">
              <a:lnSpc>
                <a:spcPct val="220000"/>
              </a:lnSpc>
              <a:buFont typeface="Wingdings" panose="05000000000000000000" pitchFamily="2" charset="2"/>
              <a:buChar char="v"/>
            </a:pPr>
            <a:r>
              <a:rPr lang="km-KH" sz="5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របៀបភ្ជាប់ឧបករណ៍ </a:t>
            </a:r>
            <a:r>
              <a:rPr lang="en-US" sz="5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Arduino  to Keypad</a:t>
            </a:r>
          </a:p>
          <a:p>
            <a:pPr marL="514350" indent="-285750">
              <a:lnSpc>
                <a:spcPct val="220000"/>
              </a:lnSpc>
              <a:buFont typeface="Wingdings" panose="05000000000000000000" pitchFamily="2" charset="2"/>
              <a:buChar char="v"/>
            </a:pPr>
            <a:r>
              <a:rPr lang="km-KH" sz="5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ការសរសេរកូដនិងការបង្ហាញលទ្ធផលកូដ</a:t>
            </a:r>
            <a:r>
              <a:rPr lang="en-US" sz="50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endParaRPr lang="en-US" sz="7200" dirty="0">
              <a:latin typeface="Ang DaunKeo" panose="020B0503020102020204" pitchFamily="34" charset="0"/>
              <a:cs typeface="Ang DaunKeo" panose="020B0503020102020204" pitchFamily="34" charset="0"/>
            </a:endParaRPr>
          </a:p>
          <a:p>
            <a:pPr marL="514350" indent="-285750">
              <a:buFont typeface="Wingdings" panose="05000000000000000000" pitchFamily="2" charset="2"/>
              <a:buChar char="v"/>
            </a:pPr>
            <a:endParaRPr lang="en-US" sz="7200" dirty="0">
              <a:latin typeface="Ang DaunKeo" panose="020B0503020102020204" pitchFamily="34" charset="0"/>
              <a:cs typeface="Ang DaunKeo" panose="020B0503020102020204" pitchFamily="34" charset="0"/>
            </a:endParaRPr>
          </a:p>
          <a:p>
            <a:pPr marL="514350" indent="-285750">
              <a:buFont typeface="Wingdings" panose="05000000000000000000" pitchFamily="2" charset="2"/>
              <a:buChar char="v"/>
            </a:pPr>
            <a:endParaRPr lang="en-US" sz="7200" dirty="0">
              <a:latin typeface="Ang DaunKeo" panose="020B0503020102020204" pitchFamily="34" charset="0"/>
              <a:cs typeface="Ang DaunKeo" panose="020B0503020102020204" pitchFamily="34" charset="0"/>
            </a:endParaRPr>
          </a:p>
          <a:p>
            <a:pPr marL="228600" indent="0"/>
            <a:r>
              <a:rPr lang="en-US" dirty="0">
                <a:solidFill>
                  <a:schemeClr val="accent4"/>
                </a:solidFill>
                <a:latin typeface="Ang DaunKeo" panose="020B0503020102020204" pitchFamily="34" charset="0"/>
                <a:cs typeface="Ang DaunKeo" panose="020B0503020102020204" pitchFamily="34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994807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339101" y="965771"/>
            <a:ext cx="2363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m-KH" b="1" dirty="0"/>
              <a:t>ដកពីរចំនួន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649" y="1366198"/>
            <a:ext cx="6224384" cy="333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624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34" y="1149198"/>
            <a:ext cx="6654731" cy="353532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39101" y="965771"/>
            <a:ext cx="2363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m-KH" b="1" dirty="0"/>
              <a:t>គុណពីរចំនួន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52406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39101" y="965771"/>
            <a:ext cx="2363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m-KH" b="1" dirty="0"/>
              <a:t>ចែកពីរចំនួន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749" y="1273548"/>
            <a:ext cx="6430626" cy="342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6251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9"/>
          <p:cNvSpPr txBox="1">
            <a:spLocks noGrp="1"/>
          </p:cNvSpPr>
          <p:nvPr>
            <p:ph type="title"/>
          </p:nvPr>
        </p:nvSpPr>
        <p:spPr>
          <a:xfrm>
            <a:off x="3035850" y="1930800"/>
            <a:ext cx="3072300" cy="12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m-KH" sz="3600" b="1" dirty="0">
                <a:solidFill>
                  <a:srgbClr val="BF9000"/>
                </a:solidFill>
              </a:rPr>
              <a:t>សូមអរគុណ!</a:t>
            </a:r>
            <a:endParaRPr sz="3600" b="1" dirty="0">
              <a:solidFill>
                <a:srgbClr val="BF9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688745" y="1022753"/>
            <a:ext cx="7415100" cy="743414"/>
          </a:xfrm>
        </p:spPr>
        <p:txBody>
          <a:bodyPr>
            <a:normAutofit/>
          </a:bodyPr>
          <a:lstStyle/>
          <a:p>
            <a:pPr algn="ctr"/>
            <a:r>
              <a:rPr lang="km-KH" sz="3000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សេចក្ដីផ្ដើម</a:t>
            </a:r>
            <a:endParaRPr lang="en-US" sz="3000" b="1" dirty="0">
              <a:solidFill>
                <a:srgbClr val="FFC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312419" y="1242060"/>
            <a:ext cx="8167753" cy="22783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L="457200" lvl="0" indent="-228600" algn="l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5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001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3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1572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5001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6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Calculator </a:t>
            </a:r>
            <a:r>
              <a:rPr lang="km-KH" sz="16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​​ជាម៉ាស៊ីនគណនាលេខដែលបង្កើតឡើងសម្រាប់ធ្វើប្រមាណវិធី បូក ដក​ គុណ និង​ ចែក។</a:t>
            </a:r>
          </a:p>
          <a:p>
            <a:pPr>
              <a:lnSpc>
                <a:spcPct val="150000"/>
              </a:lnSpc>
            </a:pPr>
            <a:r>
              <a:rPr lang="km-KH" sz="16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ការបង្កើតនេះគឺអាចផ្ដល់ភាពងាយស្រួល ក្នុងគណនាលេខបានលឿននិង​ត្រឹមត្រូវ។ ម៉្យាងវិញទៀតក្នុងវិស័យអប់រំគឺសិស្សានុសិស្សអាចសិក្សាស្វែងយល់ពីការដំឡើងឧបករណ៍ និងដឹងពីការសរសេរកូដ ។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805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>
            <a:spLocks noGrp="1"/>
          </p:cNvSpPr>
          <p:nvPr>
            <p:ph type="body" idx="1"/>
          </p:nvPr>
        </p:nvSpPr>
        <p:spPr>
          <a:xfrm>
            <a:off x="844126" y="2033554"/>
            <a:ext cx="16668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b="1" dirty="0">
                <a:solidFill>
                  <a:srgbClr val="BF9000"/>
                </a:solidFill>
                <a:latin typeface="Calibri" panose="020F0502020204030204" pitchFamily="34" charset="0"/>
              </a:rPr>
              <a:t>1.Arduino</a:t>
            </a:r>
            <a:endParaRPr sz="2000" b="1" dirty="0">
              <a:solidFill>
                <a:srgbClr val="BF9000"/>
              </a:solidFill>
              <a:latin typeface="Calibri" panose="020F0502020204030204" pitchFamily="34" charset="0"/>
            </a:endParaRPr>
          </a:p>
        </p:txBody>
      </p:sp>
      <p:pic>
        <p:nvPicPr>
          <p:cNvPr id="149" name="Google Shape;149;p16"/>
          <p:cNvPicPr preferRelativeResize="0"/>
          <p:nvPr/>
        </p:nvPicPr>
        <p:blipFill rotWithShape="1">
          <a:blip r:embed="rId3">
            <a:alphaModFix/>
          </a:blip>
          <a:srcRect t="14005" b="10081"/>
          <a:stretch/>
        </p:blipFill>
        <p:spPr>
          <a:xfrm>
            <a:off x="2566501" y="1518605"/>
            <a:ext cx="2005499" cy="1522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6"/>
          <p:cNvSpPr txBox="1"/>
          <p:nvPr/>
        </p:nvSpPr>
        <p:spPr>
          <a:xfrm>
            <a:off x="5243169" y="2009409"/>
            <a:ext cx="1063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b="1" dirty="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2.LCD</a:t>
            </a:r>
            <a:endParaRPr sz="2000" b="1" dirty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6"/>
          <p:cNvSpPr txBox="1"/>
          <p:nvPr/>
        </p:nvSpPr>
        <p:spPr>
          <a:xfrm>
            <a:off x="5016519" y="3324957"/>
            <a:ext cx="1516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b="1" dirty="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3. Keypad</a:t>
            </a:r>
            <a:endParaRPr sz="2000" b="1" dirty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p16"/>
          <p:cNvPicPr preferRelativeResize="0"/>
          <p:nvPr/>
        </p:nvPicPr>
        <p:blipFill rotWithShape="1">
          <a:blip r:embed="rId4">
            <a:alphaModFix/>
          </a:blip>
          <a:srcRect t="23751" b="21507"/>
          <a:stretch/>
        </p:blipFill>
        <p:spPr>
          <a:xfrm>
            <a:off x="6171080" y="1627134"/>
            <a:ext cx="2296449" cy="12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6"/>
          <p:cNvPicPr preferRelativeResize="0"/>
          <p:nvPr/>
        </p:nvPicPr>
        <p:blipFill rotWithShape="1">
          <a:blip r:embed="rId5">
            <a:alphaModFix/>
          </a:blip>
          <a:srcRect l="23743" t="8700" r="21486"/>
          <a:stretch/>
        </p:blipFill>
        <p:spPr>
          <a:xfrm>
            <a:off x="6478474" y="2968313"/>
            <a:ext cx="1771100" cy="158844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 txBox="1"/>
          <p:nvPr/>
        </p:nvSpPr>
        <p:spPr>
          <a:xfrm>
            <a:off x="818303" y="3516237"/>
            <a:ext cx="2192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b="1" dirty="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4. Jumper Wire</a:t>
            </a:r>
            <a:endParaRPr sz="2000" b="1" dirty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16"/>
          <p:cNvPicPr preferRelativeResize="0"/>
          <p:nvPr/>
        </p:nvPicPr>
        <p:blipFill rotWithShape="1">
          <a:blip r:embed="rId6">
            <a:alphaModFix/>
          </a:blip>
          <a:srcRect l="-5329"/>
          <a:stretch/>
        </p:blipFill>
        <p:spPr>
          <a:xfrm>
            <a:off x="2701258" y="3041104"/>
            <a:ext cx="1771100" cy="147593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F93F7E-0C9B-405F-B3D1-CF2F7AC820F8}"/>
              </a:ext>
            </a:extLst>
          </p:cNvPr>
          <p:cNvSpPr txBox="1"/>
          <p:nvPr/>
        </p:nvSpPr>
        <p:spPr>
          <a:xfrm>
            <a:off x="3545475" y="586739"/>
            <a:ext cx="377382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km-KH" sz="3000" b="1" i="0" u="none" strike="noStrike" kern="1200" cap="none" spc="0" normalizeH="0" baseline="0" noProof="0" dirty="0">
                <a:ln w="3175" cmpd="sng"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hmer OS Siemreap" panose="02000500000000020004" pitchFamily="2" charset="0"/>
                <a:ea typeface="+mj-ea"/>
                <a:cs typeface="Khmer OS Siemreap" panose="02000500000000020004" pitchFamily="2" charset="0"/>
              </a:rPr>
              <a:t>សមាសភាព</a:t>
            </a:r>
            <a:endParaRPr lang="en-US" sz="3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819150" y="2087903"/>
            <a:ext cx="7505700" cy="15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km-KH" sz="4000" b="1" dirty="0">
                <a:solidFill>
                  <a:srgbClr val="FFC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  <a:t>និយមន័យ និង​ មុខងារនៃសមាសភាព</a:t>
            </a:r>
            <a:br>
              <a:rPr lang="en-US" sz="4000" b="1" dirty="0">
                <a:solidFill>
                  <a:srgbClr val="BF9000"/>
                </a:solidFill>
                <a:latin typeface="Khmer OS Siemreap" panose="02000500000000020004" pitchFamily="2" charset="0"/>
                <a:cs typeface="Khmer OS Siemreap" panose="02000500000000020004" pitchFamily="2" charset="0"/>
              </a:rPr>
            </a:br>
            <a:endParaRPr lang="en-US" sz="4000" b="1" dirty="0">
              <a:solidFill>
                <a:srgbClr val="BF9000"/>
              </a:solidFill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>
            <a:spLocks noGrp="1"/>
          </p:cNvSpPr>
          <p:nvPr>
            <p:ph type="title"/>
          </p:nvPr>
        </p:nvSpPr>
        <p:spPr>
          <a:xfrm>
            <a:off x="1115825" y="621425"/>
            <a:ext cx="244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BF9000"/>
                </a:solidFill>
              </a:rPr>
              <a:t>Arduino Uno</a:t>
            </a:r>
            <a:endParaRPr b="1" dirty="0">
              <a:solidFill>
                <a:srgbClr val="BF9000"/>
              </a:solidFill>
            </a:endParaRPr>
          </a:p>
        </p:txBody>
      </p:sp>
      <p:sp>
        <p:nvSpPr>
          <p:cNvPr id="170" name="Google Shape;170;p18"/>
          <p:cNvSpPr txBox="1">
            <a:spLocks noGrp="1"/>
          </p:cNvSpPr>
          <p:nvPr>
            <p:ph type="body" idx="1"/>
          </p:nvPr>
        </p:nvSpPr>
        <p:spPr>
          <a:xfrm>
            <a:off x="515825" y="1555525"/>
            <a:ext cx="4170600" cy="28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Khmer"/>
              <a:buChar char="●"/>
            </a:pPr>
            <a:r>
              <a:rPr lang="en" sz="1600" b="1" dirty="0"/>
              <a:t>Arduino Uno</a:t>
            </a:r>
            <a:r>
              <a:rPr lang="en" sz="1600" dirty="0">
                <a:latin typeface="Khmer"/>
                <a:ea typeface="Khmer"/>
                <a:cs typeface="Khmer"/>
                <a:sym typeface="Khmer"/>
              </a:rPr>
              <a:t> គឺជាបន្ទះ </a:t>
            </a:r>
            <a:r>
              <a:rPr lang="en" sz="1600" b="1" dirty="0"/>
              <a:t>Microcontroller </a:t>
            </a:r>
            <a:r>
              <a:rPr lang="en" sz="1600" dirty="0">
                <a:latin typeface="Khmer"/>
                <a:ea typeface="Khmer"/>
                <a:cs typeface="Khmer"/>
                <a:sym typeface="Khmer"/>
              </a:rPr>
              <a:t>មួយដែលមានមូលដ្ឋានគ្រឹះលើ </a:t>
            </a:r>
            <a:r>
              <a:rPr lang="en" sz="1600" b="1" dirty="0"/>
              <a:t>CPU</a:t>
            </a:r>
            <a:r>
              <a:rPr lang="en" sz="1600" dirty="0">
                <a:latin typeface="Khmer"/>
                <a:ea typeface="Khmer"/>
                <a:cs typeface="Khmer"/>
                <a:sym typeface="Khmer"/>
              </a:rPr>
              <a:t>ឈ្មោះ </a:t>
            </a:r>
            <a:r>
              <a:rPr lang="en" sz="1600" b="1" dirty="0"/>
              <a:t>ATmega328</a:t>
            </a:r>
            <a:r>
              <a:rPr lang="en" sz="1600" dirty="0">
                <a:latin typeface="Khmer"/>
                <a:ea typeface="Khmer"/>
                <a:cs typeface="Khmer"/>
                <a:sym typeface="Khmer"/>
              </a:rPr>
              <a:t>។</a:t>
            </a:r>
            <a:br>
              <a:rPr lang="en" sz="1600" dirty="0">
                <a:latin typeface="Khmer"/>
                <a:ea typeface="Khmer"/>
                <a:cs typeface="Khmer"/>
                <a:sym typeface="Khmer"/>
              </a:rPr>
            </a:br>
            <a:endParaRPr sz="1600" dirty="0">
              <a:latin typeface="Khmer"/>
              <a:ea typeface="Khmer"/>
              <a:cs typeface="Khmer"/>
              <a:sym typeface="Khmer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Khmer"/>
              <a:buChar char="●"/>
            </a:pPr>
            <a:r>
              <a:rPr lang="en" sz="1600" dirty="0">
                <a:latin typeface="Khmer"/>
                <a:ea typeface="Khmer"/>
                <a:cs typeface="Khmer"/>
                <a:sym typeface="Khmer"/>
              </a:rPr>
              <a:t>វាមានតួនាទីផ្ទុកកូតនិងទិន្នន័យដែលបានបញ្ចូលពីកុំព្យូទ័រសម្រាប់ធ្វើការបញ្ចារទៅលើឧបករណ៍ផ្សេងៗដែលបានភ្ចាប់ជាមួយនឹងវាដើម្បីអោយដំណើរការទៅបាន។</a:t>
            </a:r>
            <a:endParaRPr sz="1600" dirty="0">
              <a:latin typeface="Khmer"/>
              <a:ea typeface="Khmer"/>
              <a:cs typeface="Khmer"/>
              <a:sym typeface="Khmer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latin typeface="Khmer"/>
              <a:ea typeface="Khmer"/>
              <a:cs typeface="Khmer"/>
              <a:sym typeface="Khmer"/>
            </a:endParaRPr>
          </a:p>
        </p:txBody>
      </p:sp>
      <p:pic>
        <p:nvPicPr>
          <p:cNvPr id="171" name="Google Shape;171;p18"/>
          <p:cNvPicPr preferRelativeResize="0"/>
          <p:nvPr/>
        </p:nvPicPr>
        <p:blipFill rotWithShape="1">
          <a:blip r:embed="rId3">
            <a:alphaModFix/>
          </a:blip>
          <a:srcRect t="14005" b="10081"/>
          <a:stretch/>
        </p:blipFill>
        <p:spPr>
          <a:xfrm>
            <a:off x="4790225" y="1122475"/>
            <a:ext cx="3588150" cy="2724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8375" y="1533138"/>
            <a:ext cx="3287274" cy="207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9"/>
          <p:cNvSpPr txBox="1">
            <a:spLocks noGrp="1"/>
          </p:cNvSpPr>
          <p:nvPr>
            <p:ph type="title"/>
          </p:nvPr>
        </p:nvSpPr>
        <p:spPr>
          <a:xfrm>
            <a:off x="1085850" y="541875"/>
            <a:ext cx="10395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BF9000"/>
                </a:solidFill>
              </a:rPr>
              <a:t>LCD</a:t>
            </a:r>
            <a:endParaRPr b="1">
              <a:solidFill>
                <a:srgbClr val="BF9000"/>
              </a:solidFill>
            </a:endParaRPr>
          </a:p>
        </p:txBody>
      </p:sp>
      <p:sp>
        <p:nvSpPr>
          <p:cNvPr id="178" name="Google Shape;178;p19"/>
          <p:cNvSpPr txBox="1">
            <a:spLocks noGrp="1"/>
          </p:cNvSpPr>
          <p:nvPr>
            <p:ph type="body" idx="1"/>
          </p:nvPr>
        </p:nvSpPr>
        <p:spPr>
          <a:xfrm>
            <a:off x="515825" y="1555525"/>
            <a:ext cx="4496400" cy="28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Font typeface="Khmer"/>
              <a:buChar char="●"/>
            </a:pPr>
            <a:r>
              <a:rPr lang="en" sz="1900" dirty="0">
                <a:latin typeface="Khmer"/>
                <a:ea typeface="Khmer"/>
                <a:cs typeface="Khmer"/>
                <a:sym typeface="Khmer"/>
              </a:rPr>
              <a:t>ជាឧបករណ៍អេឡិចត្រូនិចប្រើសម្រាប់បង្ហាញតម្លៃលេខ និងអក្សរ។​</a:t>
            </a:r>
            <a:endParaRPr sz="1900" dirty="0">
              <a:latin typeface="Khmer"/>
              <a:ea typeface="Khmer"/>
              <a:cs typeface="Khmer"/>
              <a:sym typeface="Khmer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Font typeface="Khmer"/>
              <a:buChar char="●"/>
            </a:pPr>
            <a:r>
              <a:rPr lang="en" sz="1900" dirty="0">
                <a:solidFill>
                  <a:srgbClr val="202124"/>
                </a:solidFill>
                <a:highlight>
                  <a:srgbClr val="F8F9FA"/>
                </a:highlight>
                <a:latin typeface="Khmer"/>
                <a:ea typeface="Khmer"/>
                <a:cs typeface="Khmer"/>
                <a:sym typeface="Khmer"/>
              </a:rPr>
              <a:t>វាមានជួរឈរចំនួន ១៦ និងមានជួរដេកចំនួន ២ ។</a:t>
            </a:r>
            <a:endParaRPr lang="km-KH" sz="1900" dirty="0">
              <a:solidFill>
                <a:srgbClr val="202124"/>
              </a:solidFill>
              <a:highlight>
                <a:srgbClr val="F8F9FA"/>
              </a:highlight>
              <a:latin typeface="Khmer"/>
              <a:ea typeface="Khmer"/>
              <a:cs typeface="Khmer"/>
              <a:sym typeface="Khmer"/>
            </a:endParaRPr>
          </a:p>
          <a:p>
            <a:pPr marL="107950" lvl="0" indent="0" algn="l" rtl="0"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 sz="1900" dirty="0">
              <a:solidFill>
                <a:srgbClr val="202124"/>
              </a:solidFill>
              <a:highlight>
                <a:srgbClr val="F8F9FA"/>
              </a:highlight>
              <a:latin typeface="Khmer"/>
              <a:ea typeface="Khmer"/>
              <a:cs typeface="Khmer"/>
              <a:sym typeface="Khmer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>
            <a:spLocks noGrp="1"/>
          </p:cNvSpPr>
          <p:nvPr>
            <p:ph type="title"/>
          </p:nvPr>
        </p:nvSpPr>
        <p:spPr>
          <a:xfrm>
            <a:off x="1010325" y="621425"/>
            <a:ext cx="15921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BF9000"/>
                </a:solidFill>
              </a:rPr>
              <a:t>Keypad</a:t>
            </a:r>
            <a:endParaRPr b="1">
              <a:solidFill>
                <a:srgbClr val="BF9000"/>
              </a:solidFill>
            </a:endParaRPr>
          </a:p>
        </p:txBody>
      </p:sp>
      <p:sp>
        <p:nvSpPr>
          <p:cNvPr id="184" name="Google Shape;184;p20"/>
          <p:cNvSpPr txBox="1">
            <a:spLocks noGrp="1"/>
          </p:cNvSpPr>
          <p:nvPr>
            <p:ph type="body" idx="1"/>
          </p:nvPr>
        </p:nvSpPr>
        <p:spPr>
          <a:xfrm>
            <a:off x="515825" y="1555525"/>
            <a:ext cx="4644300" cy="28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Khmer"/>
              <a:buChar char="●"/>
            </a:pPr>
            <a:r>
              <a:rPr lang="en" sz="1600" dirty="0">
                <a:latin typeface="Khmer OS Siemreap" panose="02000500000000020004" pitchFamily="2" charset="0"/>
                <a:ea typeface="Khmer"/>
                <a:cs typeface="Khmer OS Siemreap" panose="02000500000000020004" pitchFamily="2" charset="0"/>
                <a:sym typeface="Khmer"/>
              </a:rPr>
              <a:t>ជាបន្ទះសៀគ្វីមួយដែលផ្គុំឡើងពីប៊ូតុងជាច្រើន ហើយប្រើសម្រាប់ធ្វើការបញ្ចូលតម្លៃលេខ និង អក្សរ ទៅកាន់ Arduino Board ។</a:t>
            </a:r>
            <a:endParaRPr sz="1600" dirty="0">
              <a:latin typeface="Khmer OS Siemreap" panose="02000500000000020004" pitchFamily="2" charset="0"/>
              <a:ea typeface="Khmer"/>
              <a:cs typeface="Khmer OS Siemreap" panose="02000500000000020004" pitchFamily="2" charset="0"/>
              <a:sym typeface="Khmer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Khmer"/>
              <a:buChar char="●"/>
            </a:pPr>
            <a:r>
              <a:rPr lang="en" sz="1600" dirty="0">
                <a:latin typeface="Khmer OS Siemreap" panose="02000500000000020004" pitchFamily="2" charset="0"/>
                <a:ea typeface="Khmer"/>
                <a:cs typeface="Khmer OS Siemreap" panose="02000500000000020004" pitchFamily="2" charset="0"/>
                <a:sym typeface="Khmer"/>
              </a:rPr>
              <a:t>មានប៊ូតុងចំនួន16</a:t>
            </a:r>
            <a:br>
              <a:rPr lang="en" sz="1600" dirty="0">
                <a:latin typeface="Khmer OS Siemreap" panose="02000500000000020004" pitchFamily="2" charset="0"/>
                <a:ea typeface="Khmer"/>
                <a:cs typeface="Khmer OS Siemreap" panose="02000500000000020004" pitchFamily="2" charset="0"/>
                <a:sym typeface="Khmer"/>
              </a:rPr>
            </a:br>
            <a:r>
              <a:rPr lang="en" sz="1600" dirty="0">
                <a:latin typeface="Khmer OS Siemreap" panose="02000500000000020004" pitchFamily="2" charset="0"/>
                <a:ea typeface="Khmer"/>
                <a:cs typeface="Khmer OS Siemreap" panose="02000500000000020004" pitchFamily="2" charset="0"/>
                <a:sym typeface="Khmer"/>
              </a:rPr>
              <a:t>(0,1,2,3,4,5,6,7,8,9,A,B,C,D,*,#)</a:t>
            </a:r>
            <a:endParaRPr sz="1600" dirty="0">
              <a:latin typeface="Khmer OS Siemreap" panose="02000500000000020004" pitchFamily="2" charset="0"/>
              <a:ea typeface="Khmer"/>
              <a:cs typeface="Khmer OS Siemreap" panose="02000500000000020004" pitchFamily="2" charset="0"/>
              <a:sym typeface="Khmer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Khmer"/>
              <a:buChar char="●"/>
            </a:pPr>
            <a:r>
              <a:rPr lang="en" sz="1600" dirty="0">
                <a:solidFill>
                  <a:srgbClr val="202124"/>
                </a:solidFill>
                <a:highlight>
                  <a:srgbClr val="F8F9FA"/>
                </a:highlight>
                <a:latin typeface="Khmer OS Siemreap" panose="02000500000000020004" pitchFamily="2" charset="0"/>
                <a:ea typeface="Khmer"/>
                <a:cs typeface="Khmer OS Siemreap" panose="02000500000000020004" pitchFamily="2" charset="0"/>
                <a:sym typeface="Khmer"/>
              </a:rPr>
              <a:t>មានបួនជួរ(R1-R4)និងបួនជួរឈរ(C1-C4)</a:t>
            </a:r>
            <a:endParaRPr sz="1600" dirty="0">
              <a:latin typeface="Khmer OS Siemreap" panose="02000500000000020004" pitchFamily="2" charset="0"/>
              <a:ea typeface="Khmer"/>
              <a:cs typeface="Khmer OS Siemreap" panose="02000500000000020004" pitchFamily="2" charset="0"/>
              <a:sym typeface="Khmer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7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pic>
        <p:nvPicPr>
          <p:cNvPr id="185" name="Google Shape;18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4525" y="951363"/>
            <a:ext cx="3408375" cy="324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/>
        </p:nvSpPr>
        <p:spPr>
          <a:xfrm>
            <a:off x="1160603" y="1036439"/>
            <a:ext cx="2052300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 b="1" dirty="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Jumper Wire</a:t>
            </a:r>
            <a:endParaRPr sz="2500" b="1" dirty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p21"/>
          <p:cNvPicPr preferRelativeResize="0"/>
          <p:nvPr/>
        </p:nvPicPr>
        <p:blipFill rotWithShape="1">
          <a:blip r:embed="rId3">
            <a:alphaModFix/>
          </a:blip>
          <a:srcRect l="-5329"/>
          <a:stretch/>
        </p:blipFill>
        <p:spPr>
          <a:xfrm>
            <a:off x="4171307" y="1036439"/>
            <a:ext cx="3184989" cy="286649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1217250" y="1720577"/>
            <a:ext cx="2729909" cy="1612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dirty="0">
                <a:latin typeface="Khmer"/>
                <a:ea typeface="Khmer"/>
                <a:cs typeface="Khmer"/>
                <a:sym typeface="Khmer"/>
              </a:rPr>
              <a:t>ជាខ្សែភ្លើង​ប្រើសម្រាប់តភ្ជាប់ពីឧបករណ៍មួយទៅឧបករណ៍មួយទៀត។</a:t>
            </a:r>
            <a:br>
              <a:rPr lang="en" sz="1800" dirty="0">
                <a:solidFill>
                  <a:srgbClr val="BF9000"/>
                </a:solidFill>
                <a:latin typeface="Khmer"/>
                <a:ea typeface="Khmer"/>
                <a:cs typeface="Khmer"/>
                <a:sym typeface="Khmer"/>
              </a:rPr>
            </a:br>
            <a:endParaRPr sz="1800" dirty="0">
              <a:solidFill>
                <a:srgbClr val="BF9000"/>
              </a:solidFill>
              <a:latin typeface="Khmer"/>
              <a:ea typeface="Khmer"/>
              <a:cs typeface="Khmer"/>
              <a:sym typeface="Khme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441</TotalTime>
  <Words>2439</Words>
  <Application>Microsoft Office PowerPoint</Application>
  <PresentationFormat>On-screen Show (16:9)</PresentationFormat>
  <Paragraphs>271</Paragraphs>
  <Slides>23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Garamond</vt:lpstr>
      <vt:lpstr>Times New Roman</vt:lpstr>
      <vt:lpstr>Khmer</vt:lpstr>
      <vt:lpstr>Ang DaunKeo</vt:lpstr>
      <vt:lpstr>Calibri</vt:lpstr>
      <vt:lpstr>Arial</vt:lpstr>
      <vt:lpstr>Wingdings</vt:lpstr>
      <vt:lpstr>Khmer OS Siemreap</vt:lpstr>
      <vt:lpstr>Organic</vt:lpstr>
      <vt:lpstr>PowerPoint Presentation</vt:lpstr>
      <vt:lpstr>PowerPoint Presentation</vt:lpstr>
      <vt:lpstr>PowerPoint Presentation</vt:lpstr>
      <vt:lpstr>PowerPoint Presentation</vt:lpstr>
      <vt:lpstr>និយមន័យ និង​ មុខងារនៃសមាសភាព </vt:lpstr>
      <vt:lpstr>Arduino Uno</vt:lpstr>
      <vt:lpstr>LCD</vt:lpstr>
      <vt:lpstr>Keypad</vt:lpstr>
      <vt:lpstr>PowerPoint Presentation</vt:lpstr>
      <vt:lpstr>របៀបបង្កើត Project </vt:lpstr>
      <vt:lpstr>របៀបទាញយកឧបករណ៍មកប្រើ</vt:lpstr>
      <vt:lpstr>របៀបភ្ជាប់ឧបករណ៍</vt:lpstr>
      <vt:lpstr>កូដនិងដំណើរការ </vt:lpstr>
      <vt:lpstr>PowerPoint Presentation</vt:lpstr>
      <vt:lpstr>PowerPoint Presentation</vt:lpstr>
      <vt:lpstr>PowerPoint Presentation</vt:lpstr>
      <vt:lpstr>PowerPoint Presentation</vt:lpstr>
      <vt:lpstr>លទ្ធផល </vt:lpstr>
      <vt:lpstr>PowerPoint Presentation</vt:lpstr>
      <vt:lpstr>PowerPoint Presentation</vt:lpstr>
      <vt:lpstr>PowerPoint Presentation</vt:lpstr>
      <vt:lpstr>PowerPoint Presentation</vt:lpstr>
      <vt:lpstr>សូមអរគុណ!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Tepy Sokun</dc:creator>
  <cp:lastModifiedBy>Chriv  Sokuntepy</cp:lastModifiedBy>
  <cp:revision>49</cp:revision>
  <dcterms:modified xsi:type="dcterms:W3CDTF">2021-06-22T02:25:41Z</dcterms:modified>
</cp:coreProperties>
</file>